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73" r:id="rId2"/>
    <p:sldId id="275" r:id="rId3"/>
    <p:sldId id="297" r:id="rId4"/>
    <p:sldId id="276" r:id="rId5"/>
    <p:sldId id="277" r:id="rId6"/>
    <p:sldId id="316" r:id="rId7"/>
    <p:sldId id="282" r:id="rId8"/>
    <p:sldId id="285" r:id="rId9"/>
    <p:sldId id="307" r:id="rId10"/>
    <p:sldId id="308" r:id="rId11"/>
    <p:sldId id="283" r:id="rId12"/>
    <p:sldId id="284" r:id="rId13"/>
    <p:sldId id="315" r:id="rId14"/>
    <p:sldId id="317" r:id="rId15"/>
    <p:sldId id="274" r:id="rId16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ção Predefinida" id="{CC4E5D11-F00F-4EF7-ABC2-EEFA45604C9F}">
          <p14:sldIdLst/>
        </p14:section>
        <p14:section name="Default Section" id="{EA42C54B-4EC7-43BD-A7D2-8C7804152722}">
          <p14:sldIdLst>
            <p14:sldId id="273"/>
            <p14:sldId id="275"/>
            <p14:sldId id="297"/>
            <p14:sldId id="276"/>
            <p14:sldId id="277"/>
            <p14:sldId id="316"/>
          </p14:sldIdLst>
        </p14:section>
        <p14:section name="2º Pitch" id="{CE234EBE-B1C1-43D8-8F9A-847631EF3BFA}">
          <p14:sldIdLst>
            <p14:sldId id="282"/>
            <p14:sldId id="285"/>
            <p14:sldId id="307"/>
            <p14:sldId id="308"/>
          </p14:sldIdLst>
        </p14:section>
        <p14:section name="3º Pitch" id="{4DB5303C-AD14-4F2A-9B42-ED168E74B9BE}">
          <p14:sldIdLst>
            <p14:sldId id="283"/>
            <p14:sldId id="284"/>
            <p14:sldId id="315"/>
            <p14:sldId id="317"/>
          </p14:sldIdLst>
        </p14:section>
        <p14:section name="4º Pitch" id="{F183A56A-FFCA-444E-AAAB-96AF032E1B54}">
          <p14:sldIdLst>
            <p14:sldId id="27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s Arsenio" initials="RA" lastIdx="1" clrIdx="0">
    <p:extLst>
      <p:ext uri="{19B8F6BF-5375-455C-9EA6-DF929625EA0E}">
        <p15:presenceInfo xmlns:p15="http://schemas.microsoft.com/office/powerpoint/2012/main" userId="d4813598dc4ae9e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Destaqu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1-31T23:14:15.430" idx="1">
    <p:pos x="10" y="10"/>
    <p:text/>
    <p:extLst>
      <p:ext uri="{C676402C-5697-4E1C-873F-D02D1690AC5C}">
        <p15:threadingInfo xmlns:p15="http://schemas.microsoft.com/office/powerpoint/2012/main" timeZoneBias="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3AD482-D99F-4465-B172-2814DC49493A}" type="datetimeFigureOut">
              <a:rPr lang="pt-PT" smtClean="0"/>
              <a:t>05/02/2021</a:t>
            </a:fld>
            <a:endParaRPr lang="pt-PT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PT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36295C-B848-46B5-9896-01895E7412FA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5165809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28B911-AB6C-7849-82B5-8F8FC50B6FE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720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https://www.mockplus.com/ </a:t>
            </a:r>
          </a:p>
          <a:p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Mockplus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a desktop-based tool for prototyping mobile, web and desktop apps easily and quickly. Create interactions by simple drag-and-drop and your teamwork will be time-efficient with the collaboration features.</a:t>
            </a:r>
          </a:p>
          <a:p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Smart: http://run.mockplus.com/rSOq4RoMW2o69fbBR8qE/index.html?to=5F9659E3-EDA4-4C07-8759-EB5F8E8F3CF6</a:t>
            </a:r>
          </a:p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28B911-AB6C-7849-82B5-8F8FC50B6FE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1630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B9AE099-526D-4C22-B056-6F83C882DE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D9EB182-CFD0-4980-ABE1-81112C467F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PT"/>
              <a:t>Clique para editar o estilo de subtítulo do Modelo Global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F62E23EF-A028-446A-824D-4F3047D1FC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F9C77-3635-499A-8965-8660765EF814}" type="datetimeFigureOut">
              <a:rPr lang="pt-PT" smtClean="0"/>
              <a:t>05/02/2021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6A6AEEFC-DF56-44E1-AAA0-1FC51BECFC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9EDE79B3-4237-4052-8C0C-4EEDF5C4C4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CF14F-3D58-4C2F-BF5C-5CE9BFD3ADF7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5386884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DF11DA-9EFE-4B41-BFF1-DA3244A57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83A1EC75-484C-4980-80B5-539FB1AE7C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D4268253-EA62-4CDC-B907-575C46C5DD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F9C77-3635-499A-8965-8660765EF814}" type="datetimeFigureOut">
              <a:rPr lang="pt-PT" smtClean="0"/>
              <a:t>05/02/2021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2E8EFFEE-17A9-4951-9E17-5AC78AFED5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64F27529-0E86-400E-9641-AB69277FD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CF14F-3D58-4C2F-BF5C-5CE9BFD3ADF7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720511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A1AF0EDD-FF0A-4355-A048-43D9F5B4DC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59721053-E229-47B8-9EC1-4746479FB6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F0FADB96-BDBA-463B-8E38-986A9FDEB7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F9C77-3635-499A-8965-8660765EF814}" type="datetimeFigureOut">
              <a:rPr lang="pt-PT" smtClean="0"/>
              <a:t>05/02/2021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7393D709-D229-4DD1-AAE9-15EA7385D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131F2F78-A4F4-40F5-8BEF-9961A9FD44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CF14F-3D58-4C2F-BF5C-5CE9BFD3ADF7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5243705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8015423" cy="686607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3318" y="1164610"/>
            <a:ext cx="4651819" cy="2607290"/>
          </a:xfrm>
          <a:prstGeom prst="rect">
            <a:avLst/>
          </a:prstGeom>
        </p:spPr>
        <p:txBody>
          <a:bodyPr anchor="ctr"/>
          <a:lstStyle>
            <a:lvl1pPr algn="ctr"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es-ES_tradnl" dirty="0"/>
              <a:t>CLICK TO EDIT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53318" y="3886199"/>
            <a:ext cx="4651819" cy="1295401"/>
          </a:xfrm>
          <a:prstGeom prst="rect">
            <a:avLst/>
          </a:prstGeom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3600" b="1" i="0" smtClean="0">
                <a:solidFill>
                  <a:schemeClr val="bg1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CLICK TO CHANGE THE SUBTITLE</a:t>
            </a:r>
          </a:p>
        </p:txBody>
      </p:sp>
      <p:sp>
        <p:nvSpPr>
          <p:cNvPr id="18" name="Marcador de texto 13"/>
          <p:cNvSpPr>
            <a:spLocks noGrp="1"/>
          </p:cNvSpPr>
          <p:nvPr>
            <p:ph type="body" sz="quarter" idx="10" hasCustomPrompt="1"/>
          </p:nvPr>
        </p:nvSpPr>
        <p:spPr>
          <a:xfrm>
            <a:off x="353317" y="5377596"/>
            <a:ext cx="4651819" cy="5358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Click to modify the text</a:t>
            </a:r>
          </a:p>
        </p:txBody>
      </p:sp>
      <p:pic>
        <p:nvPicPr>
          <p:cNvPr id="16" name="Imagen 1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289" y="5338842"/>
            <a:ext cx="2946492" cy="833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8278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1014241" y="231714"/>
            <a:ext cx="9516107" cy="410247"/>
          </a:xfrm>
          <a:prstGeom prst="rect">
            <a:avLst/>
          </a:prstGeom>
        </p:spPr>
        <p:txBody>
          <a:bodyPr anchor="t"/>
          <a:lstStyle>
            <a:lvl1pPr algn="l">
              <a:defRPr sz="2800" b="1">
                <a:solidFill>
                  <a:srgbClr val="DE3831"/>
                </a:solidFill>
              </a:defRPr>
            </a:lvl1pPr>
          </a:lstStyle>
          <a:p>
            <a:r>
              <a:rPr lang="es-ES_tradnl" dirty="0"/>
              <a:t>CLICK TO EDIT TITLE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014241" y="747696"/>
            <a:ext cx="9516107" cy="386228"/>
          </a:xfrm>
          <a:prstGeom prst="rect">
            <a:avLst/>
          </a:prstGeom>
        </p:spPr>
        <p:txBody>
          <a:bodyPr anchor="t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000" b="1" i="0" smtClean="0">
                <a:solidFill>
                  <a:srgbClr val="DE3831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Click to change the subtitle</a:t>
            </a:r>
          </a:p>
        </p:txBody>
      </p:sp>
      <p:sp>
        <p:nvSpPr>
          <p:cNvPr id="6" name="Marcador de texto 13"/>
          <p:cNvSpPr>
            <a:spLocks noGrp="1"/>
          </p:cNvSpPr>
          <p:nvPr>
            <p:ph type="body" sz="quarter" idx="10" hasCustomPrompt="1"/>
          </p:nvPr>
        </p:nvSpPr>
        <p:spPr>
          <a:xfrm>
            <a:off x="716280" y="1717675"/>
            <a:ext cx="10961319" cy="4584700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831"/>
              </a:buClr>
              <a:buSzTx/>
              <a:buFont typeface="Arial" panose="020B0604020202020204" pitchFamily="34" charset="0"/>
              <a:buChar char="•"/>
              <a:tabLst/>
              <a:defRPr sz="2000">
                <a:solidFill>
                  <a:schemeClr val="bg2">
                    <a:lumMod val="50000"/>
                  </a:schemeClr>
                </a:solidFill>
              </a:defRPr>
            </a:lvl1pPr>
            <a:lvl2pPr marL="685800" indent="-342900">
              <a:buFont typeface="Trebuchet MS" panose="020B0603020202020204" pitchFamily="34" charset="0"/>
              <a:buChar char="–"/>
              <a:defRPr sz="2000">
                <a:solidFill>
                  <a:schemeClr val="bg2">
                    <a:lumMod val="50000"/>
                  </a:schemeClr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noProof="0" dirty="0"/>
              <a:t>Click to modify the text</a:t>
            </a:r>
          </a:p>
          <a:p>
            <a:pPr marL="571500" marR="0" lvl="1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s-ES" noProof="0" dirty="0"/>
              <a:t>Text 2</a:t>
            </a:r>
            <a:endParaRPr lang="en-US" noProof="0" dirty="0"/>
          </a:p>
        </p:txBody>
      </p:sp>
      <p:sp>
        <p:nvSpPr>
          <p:cNvPr id="10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2356" y="6370253"/>
            <a:ext cx="432487" cy="365125"/>
          </a:xfrm>
          <a:prstGeom prst="rect">
            <a:avLst/>
          </a:prstGeom>
        </p:spPr>
        <p:txBody>
          <a:bodyPr/>
          <a:lstStyle>
            <a:lvl1pPr algn="ctr">
              <a:defRPr sz="1400">
                <a:solidFill>
                  <a:srgbClr val="DE3831"/>
                </a:solidFill>
              </a:defRPr>
            </a:lvl1pPr>
          </a:lstStyle>
          <a:p>
            <a:fld id="{E29469E3-F7C2-0343-AD03-CE704401D5F1}" type="slidenum">
              <a:rPr lang="en-US" smtClean="0"/>
              <a:pPr/>
              <a:t>‹nº›</a:t>
            </a:fld>
            <a:endParaRPr lang="en-US" dirty="0"/>
          </a:p>
        </p:txBody>
      </p:sp>
      <p:pic>
        <p:nvPicPr>
          <p:cNvPr id="11" name="Imagen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"/>
            <a:ext cx="1747587" cy="1059513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33936" y="208723"/>
            <a:ext cx="543663" cy="536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5803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DA0D78B-24EC-4D3B-8F40-4A9975632E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7191EEBF-35C5-4B38-91AA-8E723C3F2E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3D89F89B-46E6-43F9-91AA-7DF0E2F8CB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F9C77-3635-499A-8965-8660765EF814}" type="datetimeFigureOut">
              <a:rPr lang="pt-PT" smtClean="0"/>
              <a:t>05/02/2021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E3C6F58F-98C7-427C-9F0D-8D0CD16363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16821032-1831-4F1A-BD13-9D7750233C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CF14F-3D58-4C2F-BF5C-5CE9BFD3ADF7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286174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8D2815-B2C0-4713-9148-F0DE5D80C7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712DFBD5-D7DE-4DDA-A1F7-0A2A48A44D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2498F812-3221-4603-AA4C-9AD4517DC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F9C77-3635-499A-8965-8660765EF814}" type="datetimeFigureOut">
              <a:rPr lang="pt-PT" smtClean="0"/>
              <a:t>05/02/2021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0C09DFB0-9A38-4338-883A-A0F3ACFF2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37672F44-4551-43FC-A0F8-6E481A84E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CF14F-3D58-4C2F-BF5C-5CE9BFD3ADF7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3632839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85B101-F5E8-4CAA-AC54-3058B2985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55BE6058-AB4D-427C-BF61-C4CF6FEF01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BDC2F148-A356-4E9D-9398-7C6556D287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A8293F70-285E-47DB-AF0E-5510FA5080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F9C77-3635-499A-8965-8660765EF814}" type="datetimeFigureOut">
              <a:rPr lang="pt-PT" smtClean="0"/>
              <a:t>05/02/2021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1D500084-DB52-45DD-A823-726178556B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7DC0B692-F31A-4871-AB68-72533E63CC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CF14F-3D58-4C2F-BF5C-5CE9BFD3ADF7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427024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435B0E-45B8-4F33-A403-AEFF6A7726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CEF1443F-4CFC-4C52-9B0C-76F2C27251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A05BC973-D037-47CC-B083-7029E47ACC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o Texto 4">
            <a:extLst>
              <a:ext uri="{FF2B5EF4-FFF2-40B4-BE49-F238E27FC236}">
                <a16:creationId xmlns:a16="http://schemas.microsoft.com/office/drawing/2014/main" id="{B48A88A0-C7EE-4DF7-AA3C-2DCD2573A9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6" name="Marcador de Posição de Conteúdo 5">
            <a:extLst>
              <a:ext uri="{FF2B5EF4-FFF2-40B4-BE49-F238E27FC236}">
                <a16:creationId xmlns:a16="http://schemas.microsoft.com/office/drawing/2014/main" id="{4EA555E4-61B4-4DC6-9671-C7231DD6E44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7" name="Marcador de Posição da Data 6">
            <a:extLst>
              <a:ext uri="{FF2B5EF4-FFF2-40B4-BE49-F238E27FC236}">
                <a16:creationId xmlns:a16="http://schemas.microsoft.com/office/drawing/2014/main" id="{9CE624AD-6B8D-4F83-AACB-A284261D9A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F9C77-3635-499A-8965-8660765EF814}" type="datetimeFigureOut">
              <a:rPr lang="pt-PT" smtClean="0"/>
              <a:t>05/02/2021</a:t>
            </a:fld>
            <a:endParaRPr lang="pt-PT"/>
          </a:p>
        </p:txBody>
      </p:sp>
      <p:sp>
        <p:nvSpPr>
          <p:cNvPr id="8" name="Marcador de Posição do Rodapé 7">
            <a:extLst>
              <a:ext uri="{FF2B5EF4-FFF2-40B4-BE49-F238E27FC236}">
                <a16:creationId xmlns:a16="http://schemas.microsoft.com/office/drawing/2014/main" id="{2928F403-37C2-497B-AD51-4AD282D075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Marcador de Posição do Número do Diapositivo 8">
            <a:extLst>
              <a:ext uri="{FF2B5EF4-FFF2-40B4-BE49-F238E27FC236}">
                <a16:creationId xmlns:a16="http://schemas.microsoft.com/office/drawing/2014/main" id="{A056DAE9-185E-4D30-9276-18AFE6403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CF14F-3D58-4C2F-BF5C-5CE9BFD3ADF7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3604748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1352080-C825-49E4-81BC-E6370F038D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E4364FB2-CF0B-4ED6-991D-A982225E46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F9C77-3635-499A-8965-8660765EF814}" type="datetimeFigureOut">
              <a:rPr lang="pt-PT" smtClean="0"/>
              <a:t>05/02/2021</a:t>
            </a:fld>
            <a:endParaRPr lang="pt-PT"/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0CCA7B0E-4D13-4D0F-903B-DEF0087AB8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317E2146-5BB2-4633-B66E-BFEDF9FA6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CF14F-3D58-4C2F-BF5C-5CE9BFD3ADF7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966947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Data 1">
            <a:extLst>
              <a:ext uri="{FF2B5EF4-FFF2-40B4-BE49-F238E27FC236}">
                <a16:creationId xmlns:a16="http://schemas.microsoft.com/office/drawing/2014/main" id="{2900BBC7-DDBF-48A6-AC53-AC2B3F8635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F9C77-3635-499A-8965-8660765EF814}" type="datetimeFigureOut">
              <a:rPr lang="pt-PT" smtClean="0"/>
              <a:t>05/02/2021</a:t>
            </a:fld>
            <a:endParaRPr lang="pt-PT"/>
          </a:p>
        </p:txBody>
      </p:sp>
      <p:sp>
        <p:nvSpPr>
          <p:cNvPr id="3" name="Marcador de Posição do Rodapé 2">
            <a:extLst>
              <a:ext uri="{FF2B5EF4-FFF2-40B4-BE49-F238E27FC236}">
                <a16:creationId xmlns:a16="http://schemas.microsoft.com/office/drawing/2014/main" id="{07166F0E-87D6-485F-BA68-343DFE60AD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25A6915D-526E-46F7-8561-125FEEE97D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CF14F-3D58-4C2F-BF5C-5CE9BFD3ADF7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7426591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F974AEC-1EFE-4113-A293-69DCBF869A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0004D4B9-FCB1-4E6D-A404-2ACBB9CB91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4EBF7A98-9A0F-4166-8DD3-ECF4681812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875BAA01-E8EE-4849-B6F4-E61D17041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F9C77-3635-499A-8965-8660765EF814}" type="datetimeFigureOut">
              <a:rPr lang="pt-PT" smtClean="0"/>
              <a:t>05/02/2021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C69D3A73-4EFB-4DE8-BEE7-6840B92FA3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B6D1273C-FADD-4C71-BDD2-E60339B7EE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CF14F-3D58-4C2F-BF5C-5CE9BFD3ADF7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520873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0C55E9-2920-46AE-9874-B9F4244C82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a Imagem 2">
            <a:extLst>
              <a:ext uri="{FF2B5EF4-FFF2-40B4-BE49-F238E27FC236}">
                <a16:creationId xmlns:a16="http://schemas.microsoft.com/office/drawing/2014/main" id="{0D490FA9-DF27-41AC-9211-19F214E44D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PT"/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0E39432C-4C95-4445-A672-6617ADF392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2542E017-2960-4DB3-8112-CD0596B288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F9C77-3635-499A-8965-8660765EF814}" type="datetimeFigureOut">
              <a:rPr lang="pt-PT" smtClean="0"/>
              <a:t>05/02/2021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A784725E-756C-4275-AA86-EDF3E7826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93549CE4-8E7F-4835-BAF5-145C705CA3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CF14F-3D58-4C2F-BF5C-5CE9BFD3ADF7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6375107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ítulo 1">
            <a:extLst>
              <a:ext uri="{FF2B5EF4-FFF2-40B4-BE49-F238E27FC236}">
                <a16:creationId xmlns:a16="http://schemas.microsoft.com/office/drawing/2014/main" id="{95AAC00A-03BC-40DF-8236-0B502AAAC1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28053363-2B2F-4312-9FF7-3A443F19EA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6831888B-7D92-47B7-90DD-68E19B16E7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4F9C77-3635-499A-8965-8660765EF814}" type="datetimeFigureOut">
              <a:rPr lang="pt-PT" smtClean="0"/>
              <a:t>05/02/2021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93D379EE-A8FE-4F07-8788-3ECA85E294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0FAE0689-E300-48D2-ADA2-3DC3611141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7CF14F-3D58-4C2F-BF5C-5CE9BFD3ADF7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02031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3.xml"/><Relationship Id="rId4" Type="http://schemas.openxmlformats.org/officeDocument/2006/relationships/comments" Target="../comments/commen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hyperlink" Target="mailto:jsilva.sdl@gmail.com" TargetMode="Externa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hyperlink" Target="mailto:rossamaral@hotmail.com" TargetMode="Externa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github.com/jsilvaue/OneClickEat" TargetMode="Externa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sz="4000" dirty="0" err="1"/>
              <a:t>OneClickEat</a:t>
            </a:r>
            <a:endParaRPr lang="es-ES" sz="4000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sz="2400" dirty="0"/>
              <a:t>João Silva </a:t>
            </a:r>
          </a:p>
          <a:p>
            <a:r>
              <a:rPr lang="es-ES" sz="2400" dirty="0"/>
              <a:t>Ross Amaral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" sz="1800" dirty="0"/>
              <a:t>2020/2021</a:t>
            </a:r>
          </a:p>
        </p:txBody>
      </p:sp>
      <p:pic>
        <p:nvPicPr>
          <p:cNvPr id="7" name="Imagem 6" descr="Uma imagem com texto, ClipArt&#10;&#10;Descrição gerada automaticamente">
            <a:extLst>
              <a:ext uri="{FF2B5EF4-FFF2-40B4-BE49-F238E27FC236}">
                <a16:creationId xmlns:a16="http://schemas.microsoft.com/office/drawing/2014/main" id="{077C09BD-1EAE-4AC3-9341-7E3D383138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0918" y="2611841"/>
            <a:ext cx="2751058" cy="594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3346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pt-PT" dirty="0"/>
              <a:t>UC09 – «Calcular Rota»</a:t>
            </a:r>
            <a:br>
              <a:rPr lang="en-GB" dirty="0"/>
            </a:br>
            <a:endParaRPr lang="pt-PT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469E3-F7C2-0343-AD03-CE704401D5F1}" type="slidenum">
              <a:rPr lang="en-US" smtClean="0"/>
              <a:pPr/>
              <a:t>10</a:t>
            </a:fld>
            <a:endParaRPr lang="en-US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461674"/>
              </p:ext>
            </p:extLst>
          </p:nvPr>
        </p:nvGraphicFramePr>
        <p:xfrm>
          <a:off x="838970" y="1091714"/>
          <a:ext cx="10514059" cy="527853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76242">
                  <a:extLst>
                    <a:ext uri="{9D8B030D-6E8A-4147-A177-3AD203B41FA5}">
                      <a16:colId xmlns:a16="http://schemas.microsoft.com/office/drawing/2014/main" val="3895037718"/>
                    </a:ext>
                  </a:extLst>
                </a:gridCol>
                <a:gridCol w="9437817">
                  <a:extLst>
                    <a:ext uri="{9D8B030D-6E8A-4147-A177-3AD203B41FA5}">
                      <a16:colId xmlns:a16="http://schemas.microsoft.com/office/drawing/2014/main" val="2470807427"/>
                    </a:ext>
                  </a:extLst>
                </a:gridCol>
              </a:tblGrid>
              <a:tr h="896486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PT" sz="1600" dirty="0">
                          <a:effectLst/>
                        </a:rPr>
                        <a:t>Descrição</a:t>
                      </a:r>
                      <a:endParaRPr lang="en-GB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600" b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 </a:t>
                      </a:r>
                      <a:r>
                        <a:rPr lang="en-GB" sz="1600" b="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cliente</a:t>
                      </a:r>
                      <a:r>
                        <a:rPr lang="en-GB" sz="1600" b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600" b="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pode</a:t>
                      </a:r>
                      <a:r>
                        <a:rPr lang="en-GB" sz="1600" b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600" b="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calular</a:t>
                      </a:r>
                      <a:r>
                        <a:rPr lang="en-GB" sz="1600" b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a rota da </a:t>
                      </a:r>
                      <a:r>
                        <a:rPr lang="en-GB" sz="1600" b="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sua</a:t>
                      </a:r>
                      <a:r>
                        <a:rPr lang="en-GB" sz="1600" b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600" b="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localização</a:t>
                      </a:r>
                      <a:r>
                        <a:rPr lang="en-GB" sz="1600" b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600" b="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em</a:t>
                      </a:r>
                      <a:r>
                        <a:rPr lang="en-GB" sz="1600" b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tempo real para o </a:t>
                      </a:r>
                      <a:r>
                        <a:rPr lang="en-GB" sz="1600" b="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restaurante</a:t>
                      </a:r>
                      <a:r>
                        <a:rPr lang="en-GB" sz="1600" b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600" b="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pretendido</a:t>
                      </a:r>
                      <a:r>
                        <a:rPr lang="en-GB" sz="1600" b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.</a:t>
                      </a:r>
                    </a:p>
                  </a:txBody>
                  <a:tcPr marL="68580" marR="6858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0213485"/>
                  </a:ext>
                </a:extLst>
              </a:tr>
              <a:tr h="435021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PT" sz="1600">
                          <a:effectLst/>
                        </a:rPr>
                        <a:t>Pré-condições</a:t>
                      </a:r>
                      <a:endParaRPr lang="en-GB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PT" sz="16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Ter efetuado login na aplicação;</a:t>
                      </a: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6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Ter </a:t>
                      </a:r>
                      <a:r>
                        <a:rPr lang="en-GB" sz="160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selecionado</a:t>
                      </a:r>
                      <a:r>
                        <a:rPr lang="en-GB" sz="16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um </a:t>
                      </a:r>
                      <a:r>
                        <a:rPr lang="en-GB" sz="160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restaurante</a:t>
                      </a:r>
                      <a:r>
                        <a:rPr lang="en-GB" sz="16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;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62038629"/>
                  </a:ext>
                </a:extLst>
              </a:tr>
              <a:tr h="1132014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PT" sz="1600" dirty="0">
                          <a:effectLst/>
                        </a:rPr>
                        <a:t>Cenário Principal</a:t>
                      </a:r>
                      <a:endParaRPr lang="en-GB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PT" sz="16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1. Cliente interage com o sistema para efetuar o cálculo de uma rota;</a:t>
                      </a: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PT" sz="16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2. Cliente pede ao sistema para calcular a rota do seu ponto de localização até ao restaurante selecionado;</a:t>
                      </a: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PT" sz="16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3. Sistema acede à localização do cliente e à localização do restaurante e efetua o cálculo;</a:t>
                      </a: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PT" sz="16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4. Sistema envia ao cliente o resultado do cálculo;</a:t>
                      </a: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PT" sz="16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5. Cliente recebe o resultado obtendo assim a melhor rota para o restaurante escolhido.</a:t>
                      </a:r>
                      <a:endParaRPr lang="en-GB" sz="160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531248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PT" sz="1600" dirty="0">
                          <a:effectLst/>
                        </a:rPr>
                        <a:t>Cenário Alternativo </a:t>
                      </a:r>
                      <a:endParaRPr lang="en-GB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PT" sz="16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Não possui cenários alternativos.</a:t>
                      </a:r>
                      <a:endParaRPr lang="en-GB" sz="160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29697230"/>
                  </a:ext>
                </a:extLst>
              </a:tr>
              <a:tr h="182010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PT" sz="1600" dirty="0">
                          <a:effectLst/>
                        </a:rPr>
                        <a:t>Pós-Condições</a:t>
                      </a:r>
                      <a:endParaRPr lang="en-GB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160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12942436"/>
                  </a:ext>
                </a:extLst>
              </a:tr>
              <a:tr h="787253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PT" sz="1600" dirty="0">
                          <a:effectLst/>
                        </a:rPr>
                        <a:t>Cenário de Exceção</a:t>
                      </a:r>
                      <a:endParaRPr lang="en-GB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PT" sz="16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1. Cliente seleciona a opção cancelar.</a:t>
                      </a:r>
                      <a:endParaRPr lang="en-GB" sz="160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44977545"/>
                  </a:ext>
                </a:extLst>
              </a:tr>
              <a:tr h="435021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PT" sz="1600" dirty="0">
                          <a:effectLst/>
                        </a:rPr>
                        <a:t>Pós-Condições</a:t>
                      </a:r>
                      <a:endParaRPr lang="en-GB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6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Sistema </a:t>
                      </a:r>
                      <a:r>
                        <a:rPr lang="en-GB" sz="160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apresenta</a:t>
                      </a:r>
                      <a:r>
                        <a:rPr lang="en-GB" sz="16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60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ao</a:t>
                      </a:r>
                      <a:r>
                        <a:rPr lang="en-GB" sz="16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60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cliente</a:t>
                      </a:r>
                      <a:r>
                        <a:rPr lang="en-GB" sz="16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a </a:t>
                      </a:r>
                      <a:r>
                        <a:rPr lang="en-GB" sz="160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página</a:t>
                      </a:r>
                      <a:r>
                        <a:rPr lang="en-GB" sz="16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de menu principal;</a:t>
                      </a: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60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Cliente</a:t>
                      </a:r>
                      <a:r>
                        <a:rPr lang="en-GB" sz="16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60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regressa</a:t>
                      </a:r>
                      <a:r>
                        <a:rPr lang="en-GB" sz="16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da </a:t>
                      </a:r>
                      <a:r>
                        <a:rPr lang="en-GB" sz="160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página</a:t>
                      </a:r>
                      <a:r>
                        <a:rPr lang="en-GB" sz="16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de </a:t>
                      </a:r>
                      <a:r>
                        <a:rPr lang="en-GB" sz="160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calcular</a:t>
                      </a:r>
                      <a:r>
                        <a:rPr lang="en-GB" sz="16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rota para a </a:t>
                      </a:r>
                      <a:r>
                        <a:rPr lang="en-GB" sz="160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página</a:t>
                      </a:r>
                      <a:r>
                        <a:rPr lang="en-GB" sz="16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principal.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387907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690472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pt-PT" dirty="0"/>
              <a:t>Apresentação dos </a:t>
            </a:r>
            <a:r>
              <a:rPr lang="pt-PT" dirty="0" err="1"/>
              <a:t>Mokups</a:t>
            </a:r>
            <a:endParaRPr lang="pt-PT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PT" dirty="0" err="1"/>
              <a:t>OneClickEat</a:t>
            </a:r>
            <a:endParaRPr lang="pt-PT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342900" lvl="1" indent="0">
              <a:buNone/>
            </a:pPr>
            <a:endParaRPr lang="pt-PT" sz="1800" dirty="0"/>
          </a:p>
          <a:p>
            <a:pPr marL="342900" lvl="1" indent="0">
              <a:buNone/>
            </a:pPr>
            <a:endParaRPr lang="pt-PT" sz="1800" dirty="0"/>
          </a:p>
          <a:p>
            <a:pPr marL="342900" lvl="1" indent="0">
              <a:buNone/>
            </a:pPr>
            <a:endParaRPr lang="en-GB" sz="1800" dirty="0">
              <a:solidFill>
                <a:schemeClr val="tx1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469E3-F7C2-0343-AD03-CE704401D5F1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BE3793E0-F4E7-41A8-AA2A-14ABF790C4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050" y="1415190"/>
            <a:ext cx="5086350" cy="3779044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D0C299F0-754E-4322-81E9-AF79A98586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6636" y="2412477"/>
            <a:ext cx="5307090" cy="3957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4843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pt-PT" dirty="0"/>
              <a:t>Apresentação dos </a:t>
            </a:r>
            <a:r>
              <a:rPr lang="pt-PT" dirty="0" err="1"/>
              <a:t>Mokups</a:t>
            </a:r>
            <a:endParaRPr lang="pt-PT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PT" dirty="0" err="1"/>
              <a:t>OneClickEat</a:t>
            </a:r>
            <a:endParaRPr lang="pt-PT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endParaRPr lang="pt-PT" sz="1800" dirty="0"/>
          </a:p>
          <a:p>
            <a:pPr marL="342900" lvl="1" indent="0">
              <a:buNone/>
            </a:pPr>
            <a:endParaRPr lang="pt-PT" sz="1800" dirty="0"/>
          </a:p>
          <a:p>
            <a:pPr marL="342900" lvl="1" indent="0">
              <a:buNone/>
            </a:pPr>
            <a:endParaRPr lang="pt-PT" sz="1800" dirty="0"/>
          </a:p>
          <a:p>
            <a:pPr marL="342900" lvl="1" indent="0">
              <a:buNone/>
            </a:pPr>
            <a:endParaRPr lang="en-GB" sz="1800" dirty="0">
              <a:solidFill>
                <a:schemeClr val="tx1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469E3-F7C2-0343-AD03-CE704401D5F1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2A370EC1-B75B-416B-84E0-04D2C22D6E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843" y="2745196"/>
            <a:ext cx="5772150" cy="3807619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27C913BE-77AC-4836-9F0D-D88D002BF5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0807" y="1239659"/>
            <a:ext cx="5086350" cy="3850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8780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2132A3-92F0-4DC7-A0AA-709E7E6E6C7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pt-PT" dirty="0"/>
              <a:t>Apresentação dos </a:t>
            </a:r>
            <a:r>
              <a:rPr lang="pt-PT" dirty="0" err="1"/>
              <a:t>Mokups</a:t>
            </a:r>
            <a:endParaRPr lang="pt-PT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5A14158-F17F-4B41-9DF8-0A79EE88862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PT" dirty="0" err="1"/>
              <a:t>OneClickEat</a:t>
            </a:r>
            <a:endParaRPr lang="pt-PT" dirty="0"/>
          </a:p>
          <a:p>
            <a:endParaRPr lang="pt-PT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AC0C584C-BFCD-41CE-AF52-9A65E65D0341}"/>
              </a:ext>
            </a:extLst>
          </p:cNvPr>
          <p:cNvSpPr txBox="1"/>
          <p:nvPr/>
        </p:nvSpPr>
        <p:spPr>
          <a:xfrm>
            <a:off x="2462143" y="1147421"/>
            <a:ext cx="1402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Página Inicial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D5397B80-ADD8-4D11-BA2F-337A125786EC}"/>
              </a:ext>
            </a:extLst>
          </p:cNvPr>
          <p:cNvSpPr/>
          <p:nvPr/>
        </p:nvSpPr>
        <p:spPr>
          <a:xfrm>
            <a:off x="8624767" y="1131356"/>
            <a:ext cx="19380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PT" dirty="0"/>
              <a:t>Página restaurante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8F01529E-BD94-47A3-B32F-9DF148F698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493" y="1571624"/>
            <a:ext cx="3481645" cy="4981576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9210CD79-9C0E-486C-A3DF-396D22AC67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3597" y="1998065"/>
            <a:ext cx="5614213" cy="3193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1086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2132A3-92F0-4DC7-A0AA-709E7E6E6C7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pt-PT" dirty="0"/>
              <a:t>Apresentação dos </a:t>
            </a:r>
            <a:r>
              <a:rPr lang="pt-PT" dirty="0" err="1"/>
              <a:t>Mokups</a:t>
            </a:r>
            <a:endParaRPr lang="pt-PT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5A14158-F17F-4B41-9DF8-0A79EE88862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PT" dirty="0" err="1"/>
              <a:t>OneClickEat</a:t>
            </a:r>
            <a:endParaRPr lang="pt-PT" dirty="0"/>
          </a:p>
          <a:p>
            <a:endParaRPr lang="pt-PT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F2E098F-BAA0-4345-BEAC-58ED2FED9C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0300" y="1846804"/>
            <a:ext cx="4411400" cy="4779482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A142BCE3-1F07-46CF-B928-7A16B3F0A1F9}"/>
              </a:ext>
            </a:extLst>
          </p:cNvPr>
          <p:cNvSpPr txBox="1"/>
          <p:nvPr/>
        </p:nvSpPr>
        <p:spPr>
          <a:xfrm>
            <a:off x="4872267" y="1305698"/>
            <a:ext cx="2447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Página Reserva de Mesa</a:t>
            </a:r>
          </a:p>
        </p:txBody>
      </p:sp>
    </p:spTree>
    <p:extLst>
      <p:ext uri="{BB962C8B-B14F-4D97-AF65-F5344CB8AC3E}">
        <p14:creationId xmlns:p14="http://schemas.microsoft.com/office/powerpoint/2010/main" val="10998594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err="1"/>
              <a:t>OneClickEat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Demo</a:t>
            </a:r>
          </a:p>
        </p:txBody>
      </p:sp>
      <p:pic>
        <p:nvPicPr>
          <p:cNvPr id="5" name="Picture 4" descr="separador ppt.jpg"/>
          <p:cNvPicPr>
            <a:picLocks noChangeAspect="1"/>
          </p:cNvPicPr>
          <p:nvPr/>
        </p:nvPicPr>
        <p:blipFill>
          <a:blip r:embed="rId2" cstate="email"/>
          <a:stretch>
            <a:fillRect/>
          </a:stretch>
        </p:blipFill>
        <p:spPr>
          <a:xfrm>
            <a:off x="5570326" y="1439850"/>
            <a:ext cx="5178487" cy="3882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044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pt-PT" dirty="0"/>
              <a:t>Equipa de projecto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PT" dirty="0"/>
              <a:t>Apresentação das competência do João Silva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just"/>
            <a:r>
              <a:rPr lang="pt-PT" dirty="0"/>
              <a:t>Nome: João Silva</a:t>
            </a:r>
          </a:p>
          <a:p>
            <a:pPr algn="just"/>
            <a:r>
              <a:rPr lang="pt-PT" dirty="0"/>
              <a:t>Contacto: </a:t>
            </a:r>
            <a:r>
              <a:rPr lang="pt-PT" dirty="0">
                <a:hlinkClick r:id="rId2"/>
              </a:rPr>
              <a:t>jsilva.sdl@gmail.com</a:t>
            </a:r>
            <a:endParaRPr lang="pt-PT" dirty="0"/>
          </a:p>
          <a:p>
            <a:pPr algn="just"/>
            <a:r>
              <a:rPr lang="pt-PT" dirty="0"/>
              <a:t>Hard </a:t>
            </a:r>
            <a:r>
              <a:rPr lang="pt-PT" dirty="0" err="1"/>
              <a:t>Skills</a:t>
            </a:r>
            <a:r>
              <a:rPr lang="pt-PT" dirty="0"/>
              <a:t>: </a:t>
            </a:r>
          </a:p>
          <a:p>
            <a:pPr lvl="1" algn="just"/>
            <a:r>
              <a:rPr lang="pt-PT" dirty="0"/>
              <a:t>Técnico de gestão de redes e sistemas informáticos – </a:t>
            </a:r>
            <a:r>
              <a:rPr lang="pt-PT" dirty="0" err="1"/>
              <a:t>Cet</a:t>
            </a:r>
            <a:r>
              <a:rPr lang="pt-PT" dirty="0"/>
              <a:t> (nível 5);</a:t>
            </a:r>
          </a:p>
          <a:p>
            <a:pPr lvl="2" algn="just"/>
            <a:r>
              <a:rPr lang="pt-PT" sz="1600" dirty="0"/>
              <a:t>Estágio na empresa </a:t>
            </a:r>
            <a:r>
              <a:rPr lang="pt-PT" sz="1600" dirty="0" err="1"/>
              <a:t>DoraNunes</a:t>
            </a:r>
            <a:r>
              <a:rPr lang="pt-PT" sz="1600" dirty="0"/>
              <a:t> com as funções de programador e técnico de hardware.</a:t>
            </a:r>
          </a:p>
          <a:p>
            <a:pPr lvl="1" algn="just"/>
            <a:r>
              <a:rPr lang="pt-PT" dirty="0"/>
              <a:t>Técnico de gestão e programação de sistemas informáticos (nível 4).</a:t>
            </a:r>
          </a:p>
          <a:p>
            <a:pPr lvl="2" algn="just"/>
            <a:r>
              <a:rPr lang="pt-PT" sz="1600" dirty="0"/>
              <a:t>Estágio na empresa </a:t>
            </a:r>
            <a:r>
              <a:rPr lang="pt-PT" sz="1600" dirty="0" err="1"/>
              <a:t>Cdp</a:t>
            </a:r>
            <a:r>
              <a:rPr lang="pt-PT" sz="1600" dirty="0"/>
              <a:t>-si com as funções de </a:t>
            </a:r>
            <a:r>
              <a:rPr lang="pt-PT" sz="1600" dirty="0" err="1"/>
              <a:t>helpdesk</a:t>
            </a:r>
            <a:r>
              <a:rPr lang="pt-PT" sz="1600" dirty="0"/>
              <a:t>.</a:t>
            </a:r>
          </a:p>
          <a:p>
            <a:pPr lvl="1" algn="just"/>
            <a:r>
              <a:rPr lang="pt-PT" dirty="0"/>
              <a:t>Voluntariado na final da taça de Portugal em 2013/2014.</a:t>
            </a:r>
          </a:p>
          <a:p>
            <a:pPr algn="just"/>
            <a:r>
              <a:rPr lang="pt-PT" dirty="0"/>
              <a:t>Soft </a:t>
            </a:r>
            <a:r>
              <a:rPr lang="pt-PT" dirty="0" err="1"/>
              <a:t>Skills</a:t>
            </a:r>
            <a:r>
              <a:rPr lang="pt-PT" dirty="0"/>
              <a:t>: Trabalho em equipa, flexibilidade.</a:t>
            </a:r>
          </a:p>
          <a:p>
            <a:pPr algn="just"/>
            <a:r>
              <a:rPr lang="pt-PT" dirty="0"/>
              <a:t>Role no </a:t>
            </a:r>
            <a:r>
              <a:rPr lang="pt-PT" dirty="0" err="1"/>
              <a:t>projecto</a:t>
            </a:r>
            <a:r>
              <a:rPr lang="pt-PT" dirty="0"/>
              <a:t>: Planeamento do projeto, desenvolvimento web.</a:t>
            </a:r>
          </a:p>
          <a:p>
            <a:pPr algn="just"/>
            <a:endParaRPr lang="pt-PT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469E3-F7C2-0343-AD03-CE704401D5F1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22FAA89E-EDE5-4A68-BA79-46273FA312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6274" y="1717675"/>
            <a:ext cx="1711325" cy="171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6208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pt-PT" dirty="0"/>
              <a:t>Equipa de projecto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PT" dirty="0"/>
              <a:t>Apresentação das competência do João Silva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just"/>
            <a:r>
              <a:rPr lang="pt-PT" dirty="0"/>
              <a:t>Nome: Ross Arsénio</a:t>
            </a:r>
          </a:p>
          <a:p>
            <a:pPr algn="just"/>
            <a:r>
              <a:rPr lang="pt-PT" dirty="0"/>
              <a:t>Contacto: </a:t>
            </a:r>
            <a:r>
              <a:rPr lang="pt-PT" dirty="0">
                <a:hlinkClick r:id="rId2"/>
              </a:rPr>
              <a:t>rossamaral@hotmail.com</a:t>
            </a:r>
            <a:endParaRPr lang="pt-PT" dirty="0"/>
          </a:p>
          <a:p>
            <a:pPr algn="just"/>
            <a:r>
              <a:rPr lang="pt-PT" dirty="0"/>
              <a:t>Hard </a:t>
            </a:r>
            <a:r>
              <a:rPr lang="pt-PT" dirty="0" err="1"/>
              <a:t>Skills</a:t>
            </a:r>
            <a:r>
              <a:rPr lang="pt-PT" dirty="0"/>
              <a:t>: </a:t>
            </a:r>
          </a:p>
          <a:p>
            <a:pPr lvl="1" algn="just"/>
            <a:r>
              <a:rPr lang="pt-PT" dirty="0"/>
              <a:t>Técnico de gestão empresarial </a:t>
            </a:r>
          </a:p>
          <a:p>
            <a:pPr algn="just"/>
            <a:r>
              <a:rPr lang="pt-PT" dirty="0"/>
              <a:t>Soft </a:t>
            </a:r>
            <a:r>
              <a:rPr lang="pt-PT" dirty="0" err="1"/>
              <a:t>Skills</a:t>
            </a:r>
            <a:r>
              <a:rPr lang="pt-PT" dirty="0"/>
              <a:t>: Adaptabilidade, </a:t>
            </a:r>
            <a:r>
              <a:rPr lang="pt-PT" dirty="0" err="1"/>
              <a:t>Multitasking</a:t>
            </a:r>
            <a:r>
              <a:rPr lang="pt-PT" dirty="0"/>
              <a:t>, trabalho em equipa</a:t>
            </a:r>
          </a:p>
          <a:p>
            <a:pPr algn="just"/>
            <a:r>
              <a:rPr lang="pt-PT" dirty="0"/>
              <a:t>Role no </a:t>
            </a:r>
            <a:r>
              <a:rPr lang="pt-PT" dirty="0" err="1"/>
              <a:t>projecto</a:t>
            </a:r>
            <a:r>
              <a:rPr lang="pt-PT" dirty="0"/>
              <a:t>: Planeamento do projeto, desenvolvimento web.</a:t>
            </a:r>
          </a:p>
          <a:p>
            <a:pPr algn="just"/>
            <a:endParaRPr lang="pt-PT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469E3-F7C2-0343-AD03-CE704401D5F1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22FAA89E-EDE5-4A68-BA79-46273FA312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5400000">
            <a:off x="9966274" y="1931591"/>
            <a:ext cx="1711325" cy="1283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802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pt-PT" dirty="0"/>
              <a:t>Apresentação da Entidade Promotora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PT" dirty="0"/>
              <a:t>João Silva &amp; Ross Amaral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pt-PT" dirty="0"/>
          </a:p>
          <a:p>
            <a:endParaRPr lang="pt-PT" dirty="0"/>
          </a:p>
          <a:p>
            <a:endParaRPr lang="pt-PT" dirty="0"/>
          </a:p>
          <a:p>
            <a:r>
              <a:rPr lang="pt-PT" dirty="0"/>
              <a:t>Link: </a:t>
            </a:r>
            <a:r>
              <a:rPr lang="pt-PT" dirty="0">
                <a:hlinkClick r:id="rId2"/>
              </a:rPr>
              <a:t>https://github.com/jsilvaue/OneClickEat</a:t>
            </a:r>
            <a:endParaRPr lang="pt-PT" dirty="0"/>
          </a:p>
          <a:p>
            <a:endParaRPr lang="pt-PT" dirty="0"/>
          </a:p>
          <a:p>
            <a:r>
              <a:rPr lang="pt-PT" dirty="0"/>
              <a:t>Análise e desenvolvimento de soluções informáticas;</a:t>
            </a:r>
          </a:p>
          <a:p>
            <a:endParaRPr lang="pt-PT" dirty="0"/>
          </a:p>
          <a:p>
            <a:r>
              <a:rPr lang="pt-PT" dirty="0"/>
              <a:t>Aplicação com sucesso e relevância a nível nacional;</a:t>
            </a:r>
          </a:p>
          <a:p>
            <a:pPr lvl="1"/>
            <a:r>
              <a:rPr lang="pt-PT" dirty="0"/>
              <a:t>Ter uma vasta rede de restaurantes e clientes associados.</a:t>
            </a:r>
          </a:p>
          <a:p>
            <a:pPr marL="0" indent="0">
              <a:buNone/>
            </a:pPr>
            <a:r>
              <a:rPr lang="pt-PT" dirty="0"/>
              <a:t>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469E3-F7C2-0343-AD03-CE704401D5F1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7" name="Imagem 6" descr="Uma imagem com texto, ClipArt&#10;&#10;Descrição gerada automaticamente">
            <a:extLst>
              <a:ext uri="{FF2B5EF4-FFF2-40B4-BE49-F238E27FC236}">
                <a16:creationId xmlns:a16="http://schemas.microsoft.com/office/drawing/2014/main" id="{0EF323A0-788B-46E2-A480-B37738AE1C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30" y="1885700"/>
            <a:ext cx="2751058" cy="594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790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pt-PT" dirty="0"/>
              <a:t>Âmbito &amp; Objetivos do Projecto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PT" dirty="0" err="1"/>
              <a:t>OneClickEat</a:t>
            </a:r>
            <a:endParaRPr lang="pt-PT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PT" dirty="0"/>
              <a:t>Fatores críticos de sucesso do projeto:</a:t>
            </a:r>
          </a:p>
          <a:p>
            <a:pPr lvl="1"/>
            <a:r>
              <a:rPr lang="pt-PT" i="1" dirty="0"/>
              <a:t>Interesse dos utilizadores em efetuarem reservas online;</a:t>
            </a:r>
          </a:p>
          <a:p>
            <a:pPr lvl="1"/>
            <a:r>
              <a:rPr lang="pt-PT" i="1" dirty="0"/>
              <a:t>Evolução e aprendizagem de novas tecnologias.</a:t>
            </a:r>
            <a:endParaRPr lang="en-GB" i="1" dirty="0"/>
          </a:p>
          <a:p>
            <a:pPr marL="342900" lvl="1" indent="0">
              <a:buNone/>
            </a:pPr>
            <a:endParaRPr lang="en-GB" i="1" dirty="0"/>
          </a:p>
          <a:p>
            <a:r>
              <a:rPr lang="pt-PT" dirty="0"/>
              <a:t>Funcionalidades padrão do mercado:</a:t>
            </a:r>
          </a:p>
          <a:p>
            <a:pPr lvl="1"/>
            <a:r>
              <a:rPr lang="pt-PT" dirty="0"/>
              <a:t>Reserva de uma mesa de restaurante online;</a:t>
            </a:r>
          </a:p>
          <a:p>
            <a:pPr lvl="1"/>
            <a:r>
              <a:rPr lang="pt-PT" dirty="0"/>
              <a:t>Procura de restaurantes;</a:t>
            </a:r>
          </a:p>
          <a:p>
            <a:pPr lvl="1"/>
            <a:r>
              <a:rPr lang="pt-PT" dirty="0"/>
              <a:t>Pesquisa por categorias: área, categoria alimentar.</a:t>
            </a:r>
          </a:p>
          <a:p>
            <a:pPr lvl="1"/>
            <a:endParaRPr lang="pt-PT" dirty="0"/>
          </a:p>
          <a:p>
            <a:pPr lvl="2"/>
            <a:endParaRPr lang="pt-PT" dirty="0"/>
          </a:p>
          <a:p>
            <a:endParaRPr lang="pt-PT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469E3-F7C2-0343-AD03-CE704401D5F1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28683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pt-PT" dirty="0"/>
              <a:t>Âmbito &amp; Objetivos do Projecto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PT" dirty="0" err="1"/>
              <a:t>OneClickEat</a:t>
            </a:r>
            <a:endParaRPr lang="pt-PT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716280" y="1239660"/>
            <a:ext cx="10961319" cy="305056"/>
          </a:xfrm>
        </p:spPr>
        <p:txBody>
          <a:bodyPr>
            <a:normAutofit fontScale="85000" lnSpcReduction="10000"/>
          </a:bodyPr>
          <a:lstStyle/>
          <a:p>
            <a:r>
              <a:rPr lang="pt-PT" dirty="0"/>
              <a:t>Produtos análogos: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469E3-F7C2-0343-AD03-CE704401D5F1}" type="slidenum">
              <a:rPr lang="en-US" smtClean="0"/>
              <a:pPr/>
              <a:t>6</a:t>
            </a:fld>
            <a:endParaRPr lang="en-US" dirty="0"/>
          </a:p>
        </p:txBody>
      </p:sp>
      <p:graphicFrame>
        <p:nvGraphicFramePr>
          <p:cNvPr id="8" name="Tabela 8">
            <a:extLst>
              <a:ext uri="{FF2B5EF4-FFF2-40B4-BE49-F238E27FC236}">
                <a16:creationId xmlns:a16="http://schemas.microsoft.com/office/drawing/2014/main" id="{00934CE7-629E-4982-8E28-F2C097B7D7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9875243"/>
              </p:ext>
            </p:extLst>
          </p:nvPr>
        </p:nvGraphicFramePr>
        <p:xfrm>
          <a:off x="530729" y="1731623"/>
          <a:ext cx="11332420" cy="4539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6484">
                  <a:extLst>
                    <a:ext uri="{9D8B030D-6E8A-4147-A177-3AD203B41FA5}">
                      <a16:colId xmlns:a16="http://schemas.microsoft.com/office/drawing/2014/main" val="3969936631"/>
                    </a:ext>
                  </a:extLst>
                </a:gridCol>
                <a:gridCol w="2266484">
                  <a:extLst>
                    <a:ext uri="{9D8B030D-6E8A-4147-A177-3AD203B41FA5}">
                      <a16:colId xmlns:a16="http://schemas.microsoft.com/office/drawing/2014/main" val="1436432042"/>
                    </a:ext>
                  </a:extLst>
                </a:gridCol>
                <a:gridCol w="2266484">
                  <a:extLst>
                    <a:ext uri="{9D8B030D-6E8A-4147-A177-3AD203B41FA5}">
                      <a16:colId xmlns:a16="http://schemas.microsoft.com/office/drawing/2014/main" val="1863523326"/>
                    </a:ext>
                  </a:extLst>
                </a:gridCol>
                <a:gridCol w="2266484">
                  <a:extLst>
                    <a:ext uri="{9D8B030D-6E8A-4147-A177-3AD203B41FA5}">
                      <a16:colId xmlns:a16="http://schemas.microsoft.com/office/drawing/2014/main" val="4197263807"/>
                    </a:ext>
                  </a:extLst>
                </a:gridCol>
                <a:gridCol w="2266484">
                  <a:extLst>
                    <a:ext uri="{9D8B030D-6E8A-4147-A177-3AD203B41FA5}">
                      <a16:colId xmlns:a16="http://schemas.microsoft.com/office/drawing/2014/main" val="1720790097"/>
                    </a:ext>
                  </a:extLst>
                </a:gridCol>
              </a:tblGrid>
              <a:tr h="848222">
                <a:tc>
                  <a:txBody>
                    <a:bodyPr/>
                    <a:lstStyle/>
                    <a:p>
                      <a:endParaRPr lang="pt-PT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600" b="1" dirty="0" err="1"/>
                        <a:t>OneClickEat</a:t>
                      </a:r>
                      <a:endParaRPr lang="pt-PT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600" b="1" dirty="0" err="1"/>
                        <a:t>Zomato</a:t>
                      </a:r>
                      <a:endParaRPr lang="pt-PT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600" b="1" dirty="0" err="1"/>
                        <a:t>The</a:t>
                      </a:r>
                      <a:r>
                        <a:rPr lang="pt-PT" sz="1600" b="1" dirty="0"/>
                        <a:t> </a:t>
                      </a:r>
                      <a:r>
                        <a:rPr lang="pt-PT" sz="1600" b="1" dirty="0" err="1"/>
                        <a:t>Fork</a:t>
                      </a:r>
                      <a:endParaRPr lang="pt-PT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600" b="1" dirty="0" err="1"/>
                        <a:t>Yelp</a:t>
                      </a:r>
                      <a:endParaRPr lang="pt-PT" sz="16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6968176"/>
                  </a:ext>
                </a:extLst>
              </a:tr>
              <a:tr h="475345">
                <a:tc>
                  <a:txBody>
                    <a:bodyPr/>
                    <a:lstStyle/>
                    <a:p>
                      <a:r>
                        <a:rPr lang="pt-PT" sz="1400" b="1" dirty="0"/>
                        <a:t>Classificação App </a:t>
                      </a:r>
                      <a:r>
                        <a:rPr lang="pt-PT" sz="1400" b="1" dirty="0" err="1"/>
                        <a:t>Store</a:t>
                      </a:r>
                      <a:endParaRPr lang="pt-PT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sz="1400" b="0" dirty="0"/>
                        <a:t>Não possui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sz="1400" b="0" dirty="0"/>
                        <a:t>4*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sz="1400" b="0" dirty="0"/>
                        <a:t>4.4*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sz="1400" b="0" dirty="0"/>
                        <a:t>4*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0195345"/>
                  </a:ext>
                </a:extLst>
              </a:tr>
              <a:tr h="1538160">
                <a:tc>
                  <a:txBody>
                    <a:bodyPr/>
                    <a:lstStyle/>
                    <a:p>
                      <a:r>
                        <a:rPr lang="pt-PT" sz="1400" b="1" dirty="0"/>
                        <a:t>Funcionalidades semelhantes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sz="1400" b="0" dirty="0"/>
                        <a:t>Pesquisa de restaurantes por categorias;</a:t>
                      </a:r>
                    </a:p>
                    <a:p>
                      <a:r>
                        <a:rPr lang="pt-PT" sz="1400" b="0" dirty="0"/>
                        <a:t>Mapa com a localização dos restaurantes;</a:t>
                      </a:r>
                    </a:p>
                    <a:p>
                      <a:r>
                        <a:rPr lang="pt-PT" sz="1400" b="0" dirty="0"/>
                        <a:t>Disponibilização dos menus;</a:t>
                      </a:r>
                    </a:p>
                    <a:p>
                      <a:r>
                        <a:rPr lang="pt-PT" sz="1400" b="0" dirty="0"/>
                        <a:t>Sistema de avaliação de comentários.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t-PT" sz="1400" b="0" dirty="0"/>
                        <a:t>Pesquisa de restaurantes por categorias;</a:t>
                      </a:r>
                    </a:p>
                    <a:p>
                      <a:pPr algn="l"/>
                      <a:r>
                        <a:rPr lang="pt-PT" sz="1400" b="0" dirty="0"/>
                        <a:t>Sugestões de restaurantes;</a:t>
                      </a:r>
                    </a:p>
                    <a:p>
                      <a:pPr algn="l"/>
                      <a:r>
                        <a:rPr lang="pt-PT" sz="1400" b="0" dirty="0"/>
                        <a:t>Disponibilização dos menus;</a:t>
                      </a:r>
                    </a:p>
                    <a:p>
                      <a:pPr algn="l"/>
                      <a:r>
                        <a:rPr lang="pt-PT" sz="1400" b="0" dirty="0"/>
                        <a:t>Mapa com a localização dos restaurantes;</a:t>
                      </a:r>
                    </a:p>
                    <a:p>
                      <a:pPr algn="l"/>
                      <a:r>
                        <a:rPr lang="pt-PT" sz="1400" b="0" dirty="0"/>
                        <a:t>Sistema de avaliação e comentários.</a:t>
                      </a:r>
                    </a:p>
                    <a:p>
                      <a:endParaRPr lang="pt-PT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t-PT" sz="1400" b="0" dirty="0"/>
                        <a:t>Pesquisa de restaurantes por categorias;</a:t>
                      </a:r>
                    </a:p>
                    <a:p>
                      <a:pPr algn="l"/>
                      <a:r>
                        <a:rPr lang="pt-PT" sz="1400" b="0" dirty="0"/>
                        <a:t>Sugestões de restaurantes;</a:t>
                      </a:r>
                    </a:p>
                    <a:p>
                      <a:pPr algn="l"/>
                      <a:r>
                        <a:rPr lang="pt-PT" sz="1400" b="0" dirty="0"/>
                        <a:t>Disponibilização dos menus;</a:t>
                      </a:r>
                    </a:p>
                    <a:p>
                      <a:pPr algn="l"/>
                      <a:r>
                        <a:rPr lang="pt-PT" sz="1400" b="0" dirty="0"/>
                        <a:t>Mapa com a localização dos restaurantes;</a:t>
                      </a:r>
                    </a:p>
                    <a:p>
                      <a:pPr algn="l"/>
                      <a:r>
                        <a:rPr lang="pt-PT" sz="1400" b="0" dirty="0"/>
                        <a:t>Sistema de avaliação e comentários.</a:t>
                      </a:r>
                    </a:p>
                    <a:p>
                      <a:endParaRPr lang="pt-PT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t-PT" sz="1400" b="0" dirty="0"/>
                        <a:t>Pesquisa de restaurantes por categorias;</a:t>
                      </a:r>
                    </a:p>
                    <a:p>
                      <a:pPr algn="l"/>
                      <a:r>
                        <a:rPr lang="pt-PT" sz="1400" b="0" dirty="0"/>
                        <a:t>Mapa com a localização dos restaurantes;</a:t>
                      </a:r>
                    </a:p>
                    <a:p>
                      <a:pPr algn="l"/>
                      <a:r>
                        <a:rPr lang="pt-PT" sz="1400" b="0" dirty="0"/>
                        <a:t>Sistema de avaliação e comentários.</a:t>
                      </a:r>
                    </a:p>
                    <a:p>
                      <a:endParaRPr lang="pt-PT" sz="1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1301151"/>
                  </a:ext>
                </a:extLst>
              </a:tr>
              <a:tr h="1204233">
                <a:tc>
                  <a:txBody>
                    <a:bodyPr/>
                    <a:lstStyle/>
                    <a:p>
                      <a:r>
                        <a:rPr lang="pt-PT" sz="1400" b="1" dirty="0"/>
                        <a:t>Funcionalidades diferentes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sz="1400" b="0" dirty="0"/>
                        <a:t>Chat restaurante/cliente.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400" b="0" dirty="0"/>
                        <a:t>Take </a:t>
                      </a:r>
                      <a:r>
                        <a:rPr lang="pt-PT" sz="1400" b="0" dirty="0" err="1"/>
                        <a:t>away</a:t>
                      </a:r>
                      <a:r>
                        <a:rPr lang="pt-PT" sz="1400" b="0" dirty="0"/>
                        <a:t> incluído na aplicação.</a:t>
                      </a:r>
                    </a:p>
                    <a:p>
                      <a:endParaRPr lang="pt-PT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400" b="0" dirty="0"/>
                        <a:t>Aplicação distinta para o modo de take </a:t>
                      </a:r>
                      <a:r>
                        <a:rPr lang="pt-PT" sz="1400" b="0" dirty="0" err="1"/>
                        <a:t>away</a:t>
                      </a:r>
                      <a:r>
                        <a:rPr lang="pt-PT" sz="1400" b="0" dirty="0"/>
                        <a:t>.</a:t>
                      </a:r>
                    </a:p>
                    <a:p>
                      <a:endParaRPr lang="pt-PT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t-PT" sz="1400" b="0" dirty="0"/>
                        <a:t>Não possui reservas de restaurantes;</a:t>
                      </a:r>
                    </a:p>
                    <a:p>
                      <a:pPr algn="l"/>
                      <a:r>
                        <a:rPr lang="pt-PT" sz="1400" b="0" dirty="0"/>
                        <a:t>Registo de atividade recente por parte de utilizadores.</a:t>
                      </a:r>
                    </a:p>
                    <a:p>
                      <a:endParaRPr lang="pt-PT" sz="1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40708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112225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pt-PT" dirty="0"/>
              <a:t>Diagrama de Casos de Utilização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PT" dirty="0"/>
              <a:t>Sistema </a:t>
            </a:r>
            <a:r>
              <a:rPr lang="pt-PT" dirty="0" err="1"/>
              <a:t>OneClickEat</a:t>
            </a:r>
            <a:endParaRPr lang="pt-PT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469E3-F7C2-0343-AD03-CE704401D5F1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A6A2B0FB-C1E5-4C8D-B2B1-6A92B53727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5106" y="1239659"/>
            <a:ext cx="7981788" cy="5426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9439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pt-PT" dirty="0"/>
              <a:t>UC03 – «Pesquisar Restaurante»</a:t>
            </a:r>
            <a:br>
              <a:rPr lang="en-GB" dirty="0"/>
            </a:br>
            <a:endParaRPr lang="pt-PT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469E3-F7C2-0343-AD03-CE704401D5F1}" type="slidenum">
              <a:rPr lang="en-US" smtClean="0"/>
              <a:pPr/>
              <a:t>8</a:t>
            </a:fld>
            <a:endParaRPr lang="en-US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6122371"/>
              </p:ext>
            </p:extLst>
          </p:nvPr>
        </p:nvGraphicFramePr>
        <p:xfrm>
          <a:off x="838970" y="1127464"/>
          <a:ext cx="10514059" cy="517668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76242">
                  <a:extLst>
                    <a:ext uri="{9D8B030D-6E8A-4147-A177-3AD203B41FA5}">
                      <a16:colId xmlns:a16="http://schemas.microsoft.com/office/drawing/2014/main" val="3895037718"/>
                    </a:ext>
                  </a:extLst>
                </a:gridCol>
                <a:gridCol w="9437817">
                  <a:extLst>
                    <a:ext uri="{9D8B030D-6E8A-4147-A177-3AD203B41FA5}">
                      <a16:colId xmlns:a16="http://schemas.microsoft.com/office/drawing/2014/main" val="2470807427"/>
                    </a:ext>
                  </a:extLst>
                </a:gridCol>
              </a:tblGrid>
              <a:tr h="578850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PT" sz="1600" b="1" dirty="0">
                          <a:effectLst/>
                        </a:rPr>
                        <a:t>Descrição</a:t>
                      </a:r>
                      <a:endParaRPr lang="en-GB" sz="16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600" b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 </a:t>
                      </a:r>
                      <a:r>
                        <a:rPr lang="en-GB" sz="1600" b="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cliente</a:t>
                      </a:r>
                      <a:r>
                        <a:rPr lang="en-GB" sz="1600" b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600" b="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tem</a:t>
                      </a:r>
                      <a:r>
                        <a:rPr lang="en-GB" sz="1600" b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600" b="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várias</a:t>
                      </a:r>
                      <a:r>
                        <a:rPr lang="en-GB" sz="1600" b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600" b="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formas</a:t>
                      </a:r>
                      <a:r>
                        <a:rPr lang="en-GB" sz="1600" b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para </a:t>
                      </a:r>
                      <a:r>
                        <a:rPr lang="en-GB" sz="1600" b="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pesquisar</a:t>
                      </a:r>
                      <a:r>
                        <a:rPr lang="en-GB" sz="1600" b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por um </a:t>
                      </a:r>
                      <a:r>
                        <a:rPr lang="en-GB" sz="1600" b="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restaurante</a:t>
                      </a:r>
                      <a:r>
                        <a:rPr lang="en-GB" sz="1600" b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GB" sz="1600" b="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pode</a:t>
                      </a:r>
                      <a:r>
                        <a:rPr lang="en-GB" sz="1600" b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600" b="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ir</a:t>
                      </a:r>
                      <a:r>
                        <a:rPr lang="en-GB" sz="1600" b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600" b="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aos</a:t>
                      </a:r>
                      <a:r>
                        <a:rPr lang="en-GB" sz="1600" b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600" b="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seus</a:t>
                      </a:r>
                      <a:r>
                        <a:rPr lang="en-GB" sz="1600" b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600" b="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favoritos</a:t>
                      </a:r>
                      <a:r>
                        <a:rPr lang="en-GB" sz="1600" b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GB" sz="1600" b="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pode</a:t>
                      </a:r>
                      <a:r>
                        <a:rPr lang="en-GB" sz="1600" b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600" b="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pesquisar</a:t>
                      </a:r>
                      <a:r>
                        <a:rPr lang="en-GB" sz="1600" b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600" b="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pelo</a:t>
                      </a:r>
                      <a:r>
                        <a:rPr lang="en-GB" sz="1600" b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600" b="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nome</a:t>
                      </a:r>
                      <a:r>
                        <a:rPr lang="en-GB" sz="1600" b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600" b="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num</a:t>
                      </a:r>
                      <a:r>
                        <a:rPr lang="en-GB" sz="1600" b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600" b="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botão</a:t>
                      </a:r>
                      <a:r>
                        <a:rPr lang="en-GB" sz="1600" b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de </a:t>
                      </a:r>
                      <a:r>
                        <a:rPr lang="en-GB" sz="1600" b="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pesquisa</a:t>
                      </a:r>
                      <a:r>
                        <a:rPr lang="en-GB" sz="1600" b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600" b="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ou</a:t>
                      </a:r>
                      <a:r>
                        <a:rPr lang="en-GB" sz="1600" b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600" b="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então</a:t>
                      </a:r>
                      <a:r>
                        <a:rPr lang="en-GB" sz="1600" b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600" b="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pesquisar</a:t>
                      </a:r>
                      <a:r>
                        <a:rPr lang="en-GB" sz="1600" b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por </a:t>
                      </a:r>
                      <a:r>
                        <a:rPr lang="en-GB" sz="1600" b="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filtros</a:t>
                      </a:r>
                      <a:r>
                        <a:rPr lang="en-GB" sz="1600" b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.</a:t>
                      </a:r>
                    </a:p>
                  </a:txBody>
                  <a:tcPr marL="68580" marR="6858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0213485"/>
                  </a:ext>
                </a:extLst>
              </a:tr>
              <a:tr h="366675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PT" sz="1600" b="1">
                          <a:effectLst/>
                        </a:rPr>
                        <a:t>Pré-condições</a:t>
                      </a:r>
                      <a:endParaRPr lang="en-GB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PT" sz="1600" b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Ter efetuado login na aplicação.</a:t>
                      </a:r>
                      <a:endParaRPr lang="en-GB" sz="1600" b="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62038629"/>
                  </a:ext>
                </a:extLst>
              </a:tr>
              <a:tr h="1304894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PT" sz="1600" b="1" dirty="0">
                          <a:effectLst/>
                        </a:rPr>
                        <a:t>Cenário Principal</a:t>
                      </a:r>
                      <a:endParaRPr lang="en-GB" sz="16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PT" sz="1600" b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1. Cliente interage com o sistema para pesquisar por um restaurante;</a:t>
                      </a:r>
                      <a:endParaRPr lang="en-GB" sz="1600" b="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</a:endParaRP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PT" sz="1600" b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2. Cliente utiliza uma das formas de pesquisa disponíveis (favoritos, pesquisa avançada, pesquisa por filtros);</a:t>
                      </a: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PT" sz="1600" b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3. Sistema processa os dados conforme a opção introduzida pelo cliente;</a:t>
                      </a:r>
                      <a:endParaRPr lang="en-GB" sz="1600" b="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</a:endParaRP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PT" sz="1600" b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4. Sistema apresenta os dados da pesquisa ao cliente;</a:t>
                      </a:r>
                      <a:endParaRPr lang="en-GB" sz="1600" b="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</a:endParaRP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PT" sz="1600" b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5. Cliente tem acesso aos restaurantes de acordo com a pesquisa realizada; </a:t>
                      </a: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PT" sz="1600" b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6. Cliente poderá efetuar várias ações assim que selecionar o restaurante pretendido.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53124833"/>
                  </a:ext>
                </a:extLst>
              </a:tr>
              <a:tr h="420426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PT" sz="1600" b="1" dirty="0">
                          <a:effectLst/>
                        </a:rPr>
                        <a:t>Cenário Alternativo </a:t>
                      </a:r>
                      <a:endParaRPr lang="en-GB" sz="16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600" b="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Não</a:t>
                      </a:r>
                      <a:r>
                        <a:rPr lang="en-GB" sz="1600" b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600" b="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possui</a:t>
                      </a:r>
                      <a:r>
                        <a:rPr lang="en-GB" sz="1600" b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600" b="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cenários</a:t>
                      </a:r>
                      <a:r>
                        <a:rPr lang="en-GB" sz="1600" b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alternativos.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29697230"/>
                  </a:ext>
                </a:extLst>
              </a:tr>
              <a:tr h="320186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PT" sz="1600" b="1" dirty="0">
                          <a:effectLst/>
                        </a:rPr>
                        <a:t>Pós-Condições</a:t>
                      </a:r>
                      <a:endParaRPr lang="en-GB" sz="16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1600" b="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12942436"/>
                  </a:ext>
                </a:extLst>
              </a:tr>
              <a:tr h="742115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PT" sz="1600" b="1" dirty="0">
                          <a:effectLst/>
                        </a:rPr>
                        <a:t>Cenário de Exceção</a:t>
                      </a:r>
                      <a:endParaRPr lang="en-GB" sz="16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PT" sz="1600" b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1. Cliente seleciona a opção cancelar.</a:t>
                      </a:r>
                      <a:endParaRPr lang="en-GB" sz="1600" b="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44977545"/>
                  </a:ext>
                </a:extLst>
              </a:tr>
              <a:tr h="418889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PT" sz="1600" b="1" dirty="0">
                          <a:effectLst/>
                        </a:rPr>
                        <a:t>Pós-Condições</a:t>
                      </a:r>
                      <a:endParaRPr lang="en-GB" sz="16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600" b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Sistema </a:t>
                      </a:r>
                      <a:r>
                        <a:rPr lang="en-GB" sz="1600" b="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apresenta</a:t>
                      </a:r>
                      <a:r>
                        <a:rPr lang="en-GB" sz="1600" b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600" b="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ao</a:t>
                      </a:r>
                      <a:r>
                        <a:rPr lang="en-GB" sz="1600" b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600" b="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cliente</a:t>
                      </a:r>
                      <a:r>
                        <a:rPr lang="en-GB" sz="1600" b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a </a:t>
                      </a:r>
                      <a:r>
                        <a:rPr lang="en-GB" sz="1600" b="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página</a:t>
                      </a:r>
                      <a:r>
                        <a:rPr lang="en-GB" sz="1600" b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de menu principal;</a:t>
                      </a: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600" b="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Cliente</a:t>
                      </a:r>
                      <a:r>
                        <a:rPr lang="en-GB" sz="1600" b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600" b="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regressa</a:t>
                      </a:r>
                      <a:r>
                        <a:rPr lang="en-GB" sz="1600" b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da </a:t>
                      </a:r>
                      <a:r>
                        <a:rPr lang="en-GB" sz="1600" b="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página</a:t>
                      </a:r>
                      <a:r>
                        <a:rPr lang="en-GB" sz="1600" b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de </a:t>
                      </a:r>
                      <a:r>
                        <a:rPr lang="en-GB" sz="1600" b="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pesquisa</a:t>
                      </a:r>
                      <a:r>
                        <a:rPr lang="en-GB" sz="1600" b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para a </a:t>
                      </a:r>
                      <a:r>
                        <a:rPr lang="en-GB" sz="1600" b="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página</a:t>
                      </a:r>
                      <a:r>
                        <a:rPr lang="en-GB" sz="1600" b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principal.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387907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57535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pt-PT" dirty="0"/>
              <a:t>UC04 – «Reservar Mesa»</a:t>
            </a:r>
            <a:br>
              <a:rPr lang="en-GB" dirty="0"/>
            </a:br>
            <a:endParaRPr lang="pt-PT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469E3-F7C2-0343-AD03-CE704401D5F1}" type="slidenum">
              <a:rPr lang="en-US" smtClean="0"/>
              <a:pPr/>
              <a:t>9</a:t>
            </a:fld>
            <a:endParaRPr lang="en-US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1793081"/>
              </p:ext>
            </p:extLst>
          </p:nvPr>
        </p:nvGraphicFramePr>
        <p:xfrm>
          <a:off x="838970" y="1060630"/>
          <a:ext cx="10514059" cy="530962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76242">
                  <a:extLst>
                    <a:ext uri="{9D8B030D-6E8A-4147-A177-3AD203B41FA5}">
                      <a16:colId xmlns:a16="http://schemas.microsoft.com/office/drawing/2014/main" val="3895037718"/>
                    </a:ext>
                  </a:extLst>
                </a:gridCol>
                <a:gridCol w="9437817">
                  <a:extLst>
                    <a:ext uri="{9D8B030D-6E8A-4147-A177-3AD203B41FA5}">
                      <a16:colId xmlns:a16="http://schemas.microsoft.com/office/drawing/2014/main" val="2470807427"/>
                    </a:ext>
                  </a:extLst>
                </a:gridCol>
              </a:tblGrid>
              <a:tr h="626071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PT" sz="1600" dirty="0">
                          <a:effectLst/>
                        </a:rPr>
                        <a:t>Descrição</a:t>
                      </a:r>
                      <a:endParaRPr lang="en-GB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600" b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 </a:t>
                      </a:r>
                      <a:r>
                        <a:rPr lang="en-GB" sz="1600" b="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cliente</a:t>
                      </a:r>
                      <a:r>
                        <a:rPr lang="en-GB" sz="1600" b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600" b="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pode</a:t>
                      </a:r>
                      <a:r>
                        <a:rPr lang="en-GB" sz="1600" b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600" b="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reservar</a:t>
                      </a:r>
                      <a:r>
                        <a:rPr lang="en-GB" sz="1600" b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600" b="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uma</a:t>
                      </a:r>
                      <a:r>
                        <a:rPr lang="en-GB" sz="1600" b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mesa </a:t>
                      </a:r>
                      <a:r>
                        <a:rPr lang="en-GB" sz="1600" b="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personalizando</a:t>
                      </a:r>
                      <a:r>
                        <a:rPr lang="en-GB" sz="1600" b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o </a:t>
                      </a:r>
                      <a:r>
                        <a:rPr lang="en-GB" sz="1600" b="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seu</a:t>
                      </a:r>
                      <a:r>
                        <a:rPr lang="en-GB" sz="1600" b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600" b="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pedido</a:t>
                      </a:r>
                      <a:r>
                        <a:rPr lang="en-GB" sz="1600" b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no </a:t>
                      </a:r>
                      <a:r>
                        <a:rPr lang="en-GB" sz="1600" b="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restaurante</a:t>
                      </a:r>
                      <a:r>
                        <a:rPr lang="en-GB" sz="1600" b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600" b="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selecionado</a:t>
                      </a:r>
                      <a:r>
                        <a:rPr lang="en-GB" sz="1600" b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por </a:t>
                      </a:r>
                      <a:r>
                        <a:rPr lang="en-GB" sz="1600" b="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ele</a:t>
                      </a:r>
                      <a:r>
                        <a:rPr lang="en-GB" sz="1600" b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. </a:t>
                      </a:r>
                      <a:r>
                        <a:rPr lang="en-GB" sz="1600" b="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Assim</a:t>
                      </a:r>
                      <a:r>
                        <a:rPr lang="en-GB" sz="1600" b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que a </a:t>
                      </a:r>
                      <a:r>
                        <a:rPr lang="en-GB" sz="1600" b="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reserva</a:t>
                      </a:r>
                      <a:r>
                        <a:rPr lang="en-GB" sz="1600" b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for </a:t>
                      </a:r>
                      <a:r>
                        <a:rPr lang="en-GB" sz="1600" b="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aprovada</a:t>
                      </a:r>
                      <a:r>
                        <a:rPr lang="en-GB" sz="1600" b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600" b="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essa</a:t>
                      </a:r>
                      <a:r>
                        <a:rPr lang="en-GB" sz="1600" b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600" b="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reserva</a:t>
                      </a:r>
                      <a:r>
                        <a:rPr lang="en-GB" sz="1600" b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é </a:t>
                      </a:r>
                      <a:r>
                        <a:rPr lang="en-GB" sz="1600" b="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apenas</a:t>
                      </a:r>
                      <a:r>
                        <a:rPr lang="en-GB" sz="1600" b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600" b="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referente</a:t>
                      </a:r>
                      <a:r>
                        <a:rPr lang="en-GB" sz="1600" b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600" b="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ao</a:t>
                      </a:r>
                      <a:r>
                        <a:rPr lang="en-GB" sz="1600" b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600" b="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cliente</a:t>
                      </a:r>
                      <a:r>
                        <a:rPr lang="en-GB" sz="1600" b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600" b="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em</a:t>
                      </a:r>
                      <a:r>
                        <a:rPr lang="en-GB" sz="1600" b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600" b="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questão</a:t>
                      </a:r>
                      <a:r>
                        <a:rPr lang="en-GB" sz="1600" b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.</a:t>
                      </a:r>
                    </a:p>
                  </a:txBody>
                  <a:tcPr marL="68580" marR="6858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0213485"/>
                  </a:ext>
                </a:extLst>
              </a:tr>
              <a:tr h="577546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PT" sz="1600">
                          <a:effectLst/>
                        </a:rPr>
                        <a:t>Pré-condições</a:t>
                      </a:r>
                      <a:endParaRPr lang="en-GB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PT" sz="16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Ter efetuado login na aplicação;</a:t>
                      </a: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PT" sz="16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Ter selecionado um restaurante.</a:t>
                      </a:r>
                      <a:endParaRPr lang="en-GB" sz="160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62038629"/>
                  </a:ext>
                </a:extLst>
              </a:tr>
              <a:tr h="1267149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PT" sz="1600" dirty="0">
                          <a:effectLst/>
                        </a:rPr>
                        <a:t>Cenário Principal</a:t>
                      </a:r>
                      <a:endParaRPr lang="en-GB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algn="just">
                        <a:lnSpc>
                          <a:spcPct val="107000"/>
                        </a:lnSpc>
                        <a:spcAft>
                          <a:spcPts val="0"/>
                        </a:spcAft>
                        <a:buAutoNum type="arabicPeriod"/>
                      </a:pPr>
                      <a:r>
                        <a:rPr lang="pt-PT" sz="16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Cliente interage com o sistema para efetuar a reserva de uma mesa;</a:t>
                      </a:r>
                    </a:p>
                    <a:p>
                      <a:pPr marL="228600" indent="-228600" algn="just">
                        <a:lnSpc>
                          <a:spcPct val="107000"/>
                        </a:lnSpc>
                        <a:spcAft>
                          <a:spcPts val="0"/>
                        </a:spcAft>
                        <a:buAutoNum type="arabicPeriod"/>
                      </a:pPr>
                      <a:r>
                        <a:rPr lang="pt-PT" sz="16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Cliente personaliza a sua reserva (data, menu entre outros detalhes);</a:t>
                      </a:r>
                    </a:p>
                    <a:p>
                      <a:pPr marL="228600" indent="-228600" algn="just">
                        <a:lnSpc>
                          <a:spcPct val="107000"/>
                        </a:lnSpc>
                        <a:spcAft>
                          <a:spcPts val="0"/>
                        </a:spcAft>
                        <a:buAutoNum type="arabicPeriod"/>
                      </a:pPr>
                      <a:r>
                        <a:rPr lang="pt-PT" sz="16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Sistema valida se a reserva está em conformidade;</a:t>
                      </a:r>
                    </a:p>
                    <a:p>
                      <a:pPr marL="228600" indent="-228600" algn="just">
                        <a:lnSpc>
                          <a:spcPct val="107000"/>
                        </a:lnSpc>
                        <a:spcAft>
                          <a:spcPts val="0"/>
                        </a:spcAft>
                        <a:buAutoNum type="arabicPeriod"/>
                      </a:pPr>
                      <a:r>
                        <a:rPr lang="pt-PT" sz="16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Sistema envia um pedido de aprovação para o restaurante;</a:t>
                      </a:r>
                    </a:p>
                    <a:p>
                      <a:pPr marL="228600" indent="-228600" algn="just">
                        <a:lnSpc>
                          <a:spcPct val="107000"/>
                        </a:lnSpc>
                        <a:spcAft>
                          <a:spcPts val="0"/>
                        </a:spcAft>
                        <a:buAutoNum type="arabicPeriod"/>
                      </a:pPr>
                      <a:r>
                        <a:rPr lang="pt-PT" sz="16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Restaurante aprova ou rejeita o pedido;</a:t>
                      </a:r>
                    </a:p>
                    <a:p>
                      <a:pPr marL="228600" indent="-228600" algn="just">
                        <a:lnSpc>
                          <a:spcPct val="107000"/>
                        </a:lnSpc>
                        <a:spcAft>
                          <a:spcPts val="0"/>
                        </a:spcAft>
                        <a:buAutoNum type="arabicPeriod"/>
                      </a:pPr>
                      <a:r>
                        <a:rPr lang="pt-PT" sz="16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Sistema envia ao cliente uma resposta com o pedido, se este for aceite a reserva está confirmada.</a:t>
                      </a:r>
                      <a:endParaRPr lang="en-GB" sz="160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53124833"/>
                  </a:ext>
                </a:extLst>
              </a:tr>
              <a:tr h="356723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PT" sz="1600" dirty="0">
                          <a:effectLst/>
                        </a:rPr>
                        <a:t>Cenário Alternativo </a:t>
                      </a:r>
                      <a:endParaRPr lang="en-GB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PT" sz="16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Não possui cenários alternativos.</a:t>
                      </a:r>
                      <a:endParaRPr lang="en-GB" sz="160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29697230"/>
                  </a:ext>
                </a:extLst>
              </a:tr>
              <a:tr h="274239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PT" sz="1600" dirty="0">
                          <a:effectLst/>
                        </a:rPr>
                        <a:t>Pós-Condições</a:t>
                      </a:r>
                      <a:endParaRPr lang="en-GB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160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12942436"/>
                  </a:ext>
                </a:extLst>
              </a:tr>
              <a:tr h="760507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PT" sz="1600" dirty="0">
                          <a:effectLst/>
                        </a:rPr>
                        <a:t>Cenário de Exceção</a:t>
                      </a:r>
                      <a:endParaRPr lang="en-GB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PT" sz="16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1. Cliente seleciona a opção cancelar.</a:t>
                      </a:r>
                      <a:endParaRPr lang="en-GB" sz="160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44977545"/>
                  </a:ext>
                </a:extLst>
              </a:tr>
              <a:tr h="379933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PT" sz="1600" dirty="0">
                          <a:effectLst/>
                        </a:rPr>
                        <a:t>Pós-Condições</a:t>
                      </a:r>
                      <a:endParaRPr lang="en-GB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6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Sistema </a:t>
                      </a:r>
                      <a:r>
                        <a:rPr lang="en-GB" sz="160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apresenta</a:t>
                      </a:r>
                      <a:r>
                        <a:rPr lang="en-GB" sz="16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60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ao</a:t>
                      </a:r>
                      <a:r>
                        <a:rPr lang="en-GB" sz="16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60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cliente</a:t>
                      </a:r>
                      <a:r>
                        <a:rPr lang="en-GB" sz="16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a </a:t>
                      </a:r>
                      <a:r>
                        <a:rPr lang="en-GB" sz="160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página</a:t>
                      </a:r>
                      <a:r>
                        <a:rPr lang="en-GB" sz="16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de menu principal;</a:t>
                      </a: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60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Cliente</a:t>
                      </a:r>
                      <a:r>
                        <a:rPr lang="en-GB" sz="16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60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regressa</a:t>
                      </a:r>
                      <a:r>
                        <a:rPr lang="en-GB" sz="16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da </a:t>
                      </a:r>
                      <a:r>
                        <a:rPr lang="en-GB" sz="160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página</a:t>
                      </a:r>
                      <a:r>
                        <a:rPr lang="en-GB" sz="16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de </a:t>
                      </a:r>
                      <a:r>
                        <a:rPr lang="en-GB" sz="160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reserva</a:t>
                      </a:r>
                      <a:r>
                        <a:rPr lang="en-GB" sz="16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para a </a:t>
                      </a:r>
                      <a:r>
                        <a:rPr lang="en-GB" sz="160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página</a:t>
                      </a:r>
                      <a:r>
                        <a:rPr lang="en-GB" sz="16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principal.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387907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8063899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9792</TotalTime>
  <Words>1027</Words>
  <Application>Microsoft Office PowerPoint</Application>
  <PresentationFormat>Ecrã Panorâmico</PresentationFormat>
  <Paragraphs>179</Paragraphs>
  <Slides>15</Slides>
  <Notes>2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Trebuchet MS</vt:lpstr>
      <vt:lpstr>Tema do Office</vt:lpstr>
      <vt:lpstr>OneClickEat</vt:lpstr>
      <vt:lpstr>Equipa de projecto</vt:lpstr>
      <vt:lpstr>Equipa de projecto</vt:lpstr>
      <vt:lpstr>Apresentação da Entidade Promotora</vt:lpstr>
      <vt:lpstr>Âmbito &amp; Objetivos do Projecto</vt:lpstr>
      <vt:lpstr>Âmbito &amp; Objetivos do Projecto</vt:lpstr>
      <vt:lpstr>Diagrama de Casos de Utilização </vt:lpstr>
      <vt:lpstr>UC03 – «Pesquisar Restaurante» </vt:lpstr>
      <vt:lpstr>UC04 – «Reservar Mesa» </vt:lpstr>
      <vt:lpstr>UC09 – «Calcular Rota» </vt:lpstr>
      <vt:lpstr>Apresentação dos Mokups</vt:lpstr>
      <vt:lpstr>Apresentação dos Mokups</vt:lpstr>
      <vt:lpstr>Apresentação dos Mokups</vt:lpstr>
      <vt:lpstr>Apresentação dos Mokups</vt:lpstr>
      <vt:lpstr>OneClickEat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«Pxx: nome do projecto»</dc:title>
  <dc:creator>João</dc:creator>
  <cp:lastModifiedBy>Ross Arsenio</cp:lastModifiedBy>
  <cp:revision>140</cp:revision>
  <dcterms:created xsi:type="dcterms:W3CDTF">2020-11-02T15:28:30Z</dcterms:created>
  <dcterms:modified xsi:type="dcterms:W3CDTF">2021-02-10T12:15:46Z</dcterms:modified>
</cp:coreProperties>
</file>